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gmkb.ru/" TargetMode="External"/><Relationship Id="rId3" Type="http://schemas.openxmlformats.org/officeDocument/2006/relationships/hyperlink" Target="mailto:uch@brcbk.ru" TargetMode="External"/><Relationship Id="rId7" Type="http://schemas.openxmlformats.org/officeDocument/2006/relationships/hyperlink" Target="mailto:bgmu07@mail.ru" TargetMode="External"/><Relationship Id="rId2" Type="http://schemas.openxmlformats.org/officeDocument/2006/relationships/hyperlink" Target="mailto:cbk@brstu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mu.bratsk.ru/" TargetMode="External"/><Relationship Id="rId11" Type="http://schemas.openxmlformats.org/officeDocument/2006/relationships/hyperlink" Target="http://www.spobpk.ru/" TargetMode="External"/><Relationship Id="rId5" Type="http://schemas.openxmlformats.org/officeDocument/2006/relationships/hyperlink" Target="mailto:muz_uch@ngs.ru" TargetMode="External"/><Relationship Id="rId10" Type="http://schemas.openxmlformats.org/officeDocument/2006/relationships/hyperlink" Target="mailto:bgpk_oit@mail.ru" TargetMode="External"/><Relationship Id="rId4" Type="http://schemas.openxmlformats.org/officeDocument/2006/relationships/hyperlink" Target="http://bcbk.brstu.ru/" TargetMode="External"/><Relationship Id="rId9" Type="http://schemas.openxmlformats.org/officeDocument/2006/relationships/hyperlink" Target="mailto:colledge_BPK@mail.ru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brpk-bratsk.ru/" TargetMode="External"/><Relationship Id="rId3" Type="http://schemas.openxmlformats.org/officeDocument/2006/relationships/hyperlink" Target="http://pl24.bratsk.ru/" TargetMode="External"/><Relationship Id="rId7" Type="http://schemas.openxmlformats.org/officeDocument/2006/relationships/hyperlink" Target="mailto:Ishkovaa-bratsk@mail.ru" TargetMode="External"/><Relationship Id="rId12" Type="http://schemas.openxmlformats.org/officeDocument/2006/relationships/hyperlink" Target="http://ogaou-spo-bpt.ru/" TargetMode="External"/><Relationship Id="rId2" Type="http://schemas.openxmlformats.org/officeDocument/2006/relationships/hyperlink" Target="mailto:mail@brimt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rpk-bratsk@mail.ru" TargetMode="External"/><Relationship Id="rId11" Type="http://schemas.openxmlformats.org/officeDocument/2006/relationships/hyperlink" Target="mailto:bpk@bratsk.net.ru" TargetMode="External"/><Relationship Id="rId5" Type="http://schemas.openxmlformats.org/officeDocument/2006/relationships/hyperlink" Target="http://www.bttteh.ru/" TargetMode="External"/><Relationship Id="rId10" Type="http://schemas.openxmlformats.org/officeDocument/2006/relationships/hyperlink" Target="http://www.pl63.edu.ru/" TargetMode="External"/><Relationship Id="rId4" Type="http://schemas.openxmlformats.org/officeDocument/2006/relationships/hyperlink" Target="mailto:PL%2028@%20mail.ru" TargetMode="External"/><Relationship Id="rId9" Type="http://schemas.openxmlformats.org/officeDocument/2006/relationships/hyperlink" Target="mailto:office63@rambler.ru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profchoice.ru/test/metodika-profi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rofchoice.ru/test/test-golland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profchoice.ru/test/metodika-klimov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rofchoice.ru/test/psixogeometricheskij-test-tipa-lichnosti" TargetMode="External"/><Relationship Id="rId2" Type="http://schemas.openxmlformats.org/officeDocument/2006/relationships/hyperlink" Target="http://profchoice.ru/test/yakorya-karer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fchoice.ru/test/ekspress-diagnostika-matolina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124745"/>
            <a:ext cx="8458200" cy="2747168"/>
          </a:xfrm>
        </p:spPr>
        <p:txBody>
          <a:bodyPr>
            <a:noAutofit/>
          </a:bodyPr>
          <a:lstStyle/>
          <a:p>
            <a:pPr algn="r"/>
            <a:r>
              <a:rPr lang="ru-RU" sz="6000" dirty="0" smtClean="0"/>
              <a:t>Алгоритм образовательного маршрута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4437112"/>
            <a:ext cx="5601072" cy="1752600"/>
          </a:xfrm>
        </p:spPr>
        <p:txBody>
          <a:bodyPr/>
          <a:lstStyle/>
          <a:p>
            <a:pPr algn="r"/>
            <a:r>
              <a:rPr lang="ru-RU" dirty="0" smtClean="0"/>
              <a:t>Подготовила: ученица 9 класса «Б»</a:t>
            </a:r>
          </a:p>
          <a:p>
            <a:pPr algn="r"/>
            <a:r>
              <a:rPr lang="ru-RU" dirty="0" err="1" smtClean="0"/>
              <a:t>Чухарева</a:t>
            </a:r>
            <a:r>
              <a:rPr lang="ru-RU" dirty="0" smtClean="0"/>
              <a:t> Анастасия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260648"/>
            <a:ext cx="3744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МБОУ «СОШ № 35» г. БРАТСК</a:t>
            </a: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6237312"/>
            <a:ext cx="19271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Братск, 2019</a:t>
            </a:r>
            <a:endParaRPr lang="ru-RU" sz="2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Выбери учебное заведение</a:t>
            </a:r>
            <a:endParaRPr lang="ru-RU" sz="4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499262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Братский целлюлозно-бумажный колледж ФГБОУ ВПО «</a:t>
                      </a:r>
                      <a:r>
                        <a:rPr lang="ru-RU" sz="1400" dirty="0" err="1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БрГУ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665726, г. Братск,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жилрайон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 Центральный,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ул. Обручева, 41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(3953) 46-07-57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(3953) 46-25-72 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(3953) 46-08-87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e-mail</a:t>
                      </a:r>
                      <a:r>
                        <a:rPr lang="ru-RU" sz="12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: </a:t>
                      </a:r>
                      <a:r>
                        <a:rPr lang="ru-RU" sz="1200" dirty="0" err="1" smtClean="0">
                          <a:solidFill>
                            <a:srgbClr val="385B84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  <a:hlinkClick r:id="rId2"/>
                        </a:rPr>
                        <a:t>cbk@brstu.ru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385B84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  <a:hlinkClick r:id="rId3"/>
                        </a:rPr>
                        <a:t>uch@brcbk.ru</a:t>
                      </a:r>
                      <a:r>
                        <a:rPr lang="ru-RU" sz="12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 </a:t>
                      </a:r>
                      <a:br>
                        <a:rPr lang="ru-RU" sz="12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сайт </a:t>
                      </a:r>
                      <a:r>
                        <a:rPr lang="ru-RU" sz="1200" dirty="0" smtClean="0">
                          <a:solidFill>
                            <a:srgbClr val="385B84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  <a:hlinkClick r:id="rId4"/>
                        </a:rPr>
                        <a:t>http://bcbk.brstu.ru</a:t>
                      </a:r>
                      <a:endParaRPr lang="ru-RU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ГБПОУ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 ИО Братское музыкальное училище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665717, г. Братск,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жилрайон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 Центральный,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ул. Комсомольская, 49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(3953) 41-43-82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e-mail</a:t>
                      </a:r>
                      <a:r>
                        <a:rPr lang="ru-RU" sz="12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: </a:t>
                      </a:r>
                      <a:br>
                        <a:rPr lang="ru-RU" sz="12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 err="1" smtClean="0">
                          <a:solidFill>
                            <a:srgbClr val="385B84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  <a:hlinkClick r:id="rId5"/>
                        </a:rPr>
                        <a:t>muz_uch@ngs.ru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сайт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385B84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  <a:hlinkClick r:id="rId6"/>
                        </a:rPr>
                        <a:t>http://bmu.bratsk.ru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ОГОБУ СПО Государственный медицинский колледж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665724, г. Братск,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жилрайон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 Центральный,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ул. Комсомольская, 75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(3953) 42-57-25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e-mail</a:t>
                      </a:r>
                      <a:r>
                        <a:rPr lang="ru-RU" sz="12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: </a:t>
                      </a:r>
                      <a:br>
                        <a:rPr lang="ru-RU" sz="12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 smtClean="0">
                          <a:solidFill>
                            <a:srgbClr val="385B84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  <a:hlinkClick r:id="rId7"/>
                        </a:rPr>
                        <a:t>bgmu07@mail.ru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сайт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385B84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  <a:hlinkClick r:id="rId8"/>
                        </a:rPr>
                        <a:t>http://gmkb.ru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ГБПОУ ИО Братский педагогический колледж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665724, г. Братск,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жилрайон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 Центральный,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ул. Гагарина, 8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(3953) 42-19-63, директор </a:t>
                      </a:r>
                      <a:br>
                        <a:rPr lang="ru-RU" sz="12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(3953) 42-34-14, приемная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e-mail</a:t>
                      </a:r>
                      <a:r>
                        <a:rPr lang="ru-RU" sz="12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: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385B84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  <a:hlinkClick r:id="rId9"/>
                        </a:rPr>
                        <a:t>colledge_BPK@mail.ru</a:t>
                      </a:r>
                      <a:r>
                        <a:rPr lang="ru-RU" sz="12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, </a:t>
                      </a:r>
                      <a:r>
                        <a:rPr lang="ru-RU" sz="1200" dirty="0" err="1" smtClean="0">
                          <a:solidFill>
                            <a:srgbClr val="385B84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  <a:hlinkClick r:id="rId10"/>
                        </a:rPr>
                        <a:t>bgpk_oit@mail.ru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333333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</a:rPr>
                        <a:t>сайт: </a:t>
                      </a:r>
                      <a:r>
                        <a:rPr lang="ru-RU" sz="1200" dirty="0" err="1" smtClean="0">
                          <a:solidFill>
                            <a:srgbClr val="385B84"/>
                          </a:solidFill>
                          <a:effectLst/>
                          <a:latin typeface="RobotoRegular"/>
                          <a:ea typeface="Times New Roman"/>
                          <a:cs typeface="Times New Roman"/>
                          <a:hlinkClick r:id="rId11"/>
                        </a:rPr>
                        <a:t>www.spobpk.ru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88640"/>
          <a:ext cx="8589639" cy="655624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63213"/>
                <a:gridCol w="2863213"/>
                <a:gridCol w="2863213"/>
              </a:tblGrid>
              <a:tr h="12796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effectLst/>
                        </a:rPr>
                        <a:t>ГАПОУ ИО Братский индустриально-металлургический техникум</a:t>
                      </a:r>
                      <a:endParaRPr lang="ru-RU" sz="13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effectLst/>
                        </a:rPr>
                        <a:t>665726, г. Братск, </a:t>
                      </a:r>
                      <a:r>
                        <a:rPr lang="ru-RU" sz="1300" dirty="0" err="1" smtClean="0">
                          <a:effectLst/>
                        </a:rPr>
                        <a:t>жилрайон</a:t>
                      </a:r>
                      <a:r>
                        <a:rPr lang="ru-RU" sz="1300" dirty="0" smtClean="0">
                          <a:effectLst/>
                        </a:rPr>
                        <a:t> Центральный, ул. Курчатова, 72</a:t>
                      </a:r>
                      <a:endParaRPr lang="ru-RU" sz="13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(3953) 46-21-70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(3953) 46-12-31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e-mail</a:t>
                      </a:r>
                      <a:r>
                        <a:rPr lang="ru-RU" sz="1200" dirty="0" smtClean="0">
                          <a:effectLst/>
                        </a:rPr>
                        <a:t>: </a:t>
                      </a:r>
                      <a:br>
                        <a:rPr lang="ru-RU" sz="1200" dirty="0" smtClean="0">
                          <a:effectLst/>
                        </a:rPr>
                      </a:br>
                      <a:r>
                        <a:rPr lang="ru-RU" sz="1200" u="sng" dirty="0" err="1" smtClean="0">
                          <a:effectLst/>
                          <a:hlinkClick r:id="rId2"/>
                        </a:rPr>
                        <a:t>mail@brimt.ru</a:t>
                      </a:r>
                      <a:endParaRPr lang="ru-RU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сайт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 smtClean="0">
                          <a:effectLst/>
                          <a:hlinkClick r:id="rId3"/>
                        </a:rPr>
                        <a:t>http://pl24.bratsk.ru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0787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effectLst/>
                        </a:rPr>
                        <a:t>ГБПОУ ИО Братский торгово-технологический техникум</a:t>
                      </a:r>
                      <a:endParaRPr lang="ru-RU" sz="13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effectLst/>
                        </a:rPr>
                        <a:t>665714, г. Братск, </a:t>
                      </a:r>
                      <a:r>
                        <a:rPr lang="ru-RU" sz="1300" dirty="0" err="1" smtClean="0">
                          <a:effectLst/>
                        </a:rPr>
                        <a:t>жилрайон</a:t>
                      </a:r>
                      <a:r>
                        <a:rPr lang="ru-RU" sz="1300" dirty="0" smtClean="0">
                          <a:effectLst/>
                        </a:rPr>
                        <a:t> Гидростроитель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effectLst/>
                        </a:rPr>
                        <a:t>ул. Енисейская 66/7</a:t>
                      </a:r>
                      <a:endParaRPr lang="ru-RU" sz="13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(3953) 31-02-73</a:t>
                      </a:r>
                      <a:endParaRPr lang="ru-RU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e-mail: </a:t>
                      </a:r>
                      <a:br>
                        <a:rPr lang="en-US" sz="1200" dirty="0" smtClean="0">
                          <a:effectLst/>
                        </a:rPr>
                      </a:br>
                      <a:r>
                        <a:rPr lang="en-US" sz="1200" u="sng" dirty="0" smtClean="0">
                          <a:effectLst/>
                          <a:hlinkClick r:id="rId4"/>
                        </a:rPr>
                        <a:t>PL28@ mail.ru</a:t>
                      </a:r>
                      <a:endParaRPr lang="ru-RU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сайт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 smtClean="0">
                          <a:effectLst/>
                          <a:hlinkClick r:id="rId5"/>
                        </a:rPr>
                        <a:t>http://www.bttteh.ru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2796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effectLst/>
                        </a:rPr>
                        <a:t>ГБПОУ ИО Братский политехнический колледж</a:t>
                      </a:r>
                      <a:endParaRPr lang="ru-RU" sz="13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effectLst/>
                        </a:rPr>
                        <a:t>665726, г. Братск, </a:t>
                      </a:r>
                      <a:r>
                        <a:rPr lang="ru-RU" sz="1300" dirty="0" err="1" smtClean="0">
                          <a:effectLst/>
                        </a:rPr>
                        <a:t>жилрайон</a:t>
                      </a:r>
                      <a:r>
                        <a:rPr lang="ru-RU" sz="1300" dirty="0" smtClean="0">
                          <a:effectLst/>
                        </a:rPr>
                        <a:t> Центральный, проспект Ленина, 48</a:t>
                      </a:r>
                      <a:endParaRPr lang="ru-RU" sz="13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(3953) 46-07-70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(3953) 47-07-97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e-mail</a:t>
                      </a:r>
                      <a:r>
                        <a:rPr lang="ru-RU" sz="1200" dirty="0" smtClean="0">
                          <a:effectLst/>
                        </a:rPr>
                        <a:t>: </a:t>
                      </a:r>
                      <a:r>
                        <a:rPr lang="ru-RU" sz="1200" u="sng" dirty="0" err="1" smtClean="0">
                          <a:effectLst/>
                          <a:hlinkClick r:id="rId6"/>
                        </a:rPr>
                        <a:t>brpk-bratsk@mail.ru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 err="1" smtClean="0">
                          <a:effectLst/>
                          <a:hlinkClick r:id="rId7"/>
                        </a:rPr>
                        <a:t>Ishkovaa-bratsk@mail.ru</a:t>
                      </a:r>
                      <a:endParaRPr lang="ru-RU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сайт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 smtClean="0">
                          <a:effectLst/>
                          <a:hlinkClick r:id="rId8"/>
                        </a:rPr>
                        <a:t>http://brpk-bratsk.ru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4767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ГБПОУ ИО Братский промышленный техникум</a:t>
                      </a:r>
                      <a:endParaRPr lang="ru-RU" sz="13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665712, г. Братск, </a:t>
                      </a:r>
                      <a:r>
                        <a:rPr lang="ru-RU" sz="1300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жилрайон</a:t>
                      </a:r>
                      <a:r>
                        <a:rPr lang="ru-RU" sz="130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Падун,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ул. Хабарова, 28;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ул. Погодаева, 13/15</a:t>
                      </a:r>
                      <a:endParaRPr lang="ru-RU" sz="13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(3953) 37-21-20</a:t>
                      </a:r>
                      <a:endParaRPr lang="ru-RU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(3953)37-60-78 </a:t>
                      </a:r>
                      <a:endParaRPr lang="ru-RU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(3953) 37-56-90</a:t>
                      </a:r>
                      <a:endParaRPr lang="ru-RU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e-mail</a:t>
                      </a:r>
                      <a:r>
                        <a:rPr lang="ru-RU" sz="120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:</a:t>
                      </a:r>
                      <a:endParaRPr lang="ru-RU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385B84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  <a:hlinkClick r:id="rId9"/>
                        </a:rPr>
                        <a:t>office63@rambler.ru</a:t>
                      </a:r>
                      <a:endParaRPr lang="ru-RU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сайт</a:t>
                      </a:r>
                      <a:endParaRPr lang="ru-RU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385B84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  <a:hlinkClick r:id="rId10"/>
                        </a:rPr>
                        <a:t>http://www.pl63.edu.ru</a:t>
                      </a:r>
                      <a:endParaRPr lang="ru-RU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075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ГАПОУ ИО Братский профессиональный техникум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665710, г. Братск, </a:t>
                      </a:r>
                      <a:r>
                        <a:rPr lang="ru-RU" sz="1300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жилрайон</a:t>
                      </a:r>
                      <a:r>
                        <a:rPr lang="ru-RU" sz="130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Центральный, ул. Верхняя, 30 а</a:t>
                      </a:r>
                      <a:endParaRPr lang="ru-RU" sz="13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(3953) 41-34-08</a:t>
                      </a:r>
                      <a:endParaRPr lang="ru-RU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e-mail</a:t>
                      </a:r>
                      <a:r>
                        <a:rPr lang="ru-RU" sz="120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: </a:t>
                      </a:r>
                      <a:br>
                        <a:rPr lang="ru-RU" sz="120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 err="1" smtClean="0">
                          <a:solidFill>
                            <a:srgbClr val="385B84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  <a:hlinkClick r:id="rId11"/>
                        </a:rPr>
                        <a:t>bpk@bratsk.net.ru</a:t>
                      </a:r>
                      <a:endParaRPr lang="ru-RU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сайт</a:t>
                      </a:r>
                      <a:endParaRPr lang="ru-RU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385B84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  <a:hlinkClick r:id="rId12"/>
                        </a:rPr>
                        <a:t>http://ogaou-spo-bpt.ru</a:t>
                      </a:r>
                      <a:endParaRPr lang="ru-RU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Алгоритм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4762872" cy="432511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7. </a:t>
            </a:r>
            <a:r>
              <a:rPr lang="ru-RU" b="1" dirty="0" smtClean="0"/>
              <a:t>Изучи смежные профессии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https://fs00.infourok.ru/images/doc/312/311188/img22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132856"/>
            <a:ext cx="3888432" cy="4032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6633" t="25531" r="5661" b="2414"/>
          <a:stretch>
            <a:fillRect/>
          </a:stretch>
        </p:blipFill>
        <p:spPr bwMode="auto">
          <a:xfrm>
            <a:off x="323528" y="3429000"/>
            <a:ext cx="4392488" cy="2945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4906888" cy="5161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Если ты знаешь свой путь, то удачи и неудачи равно продвигают тебя вперед</a:t>
            </a:r>
            <a:endParaRPr lang="ru-RU" sz="4800" dirty="0"/>
          </a:p>
        </p:txBody>
      </p:sp>
      <p:pic>
        <p:nvPicPr>
          <p:cNvPr id="2051" name="Picture 3" descr="C:\Documents and Settings\Admin\Рабочий стол\Настя проект\Фото для проекта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484784"/>
            <a:ext cx="3646859" cy="4827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8568952" cy="588184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Проблема выбора профессии</a:t>
            </a:r>
            <a:r>
              <a:rPr lang="ru-RU" dirty="0" smtClean="0"/>
              <a:t> – это некий ступор, в который попадает выпускник школы. У многих девятиклассников отсутствует представление о собственных способностях, не раскрыта область склонностей и интересов.  Даже зная свои профессиональные склонности трудно сориентироваться, потому что отсутствует возможность попробовать свои силы в той или иной профессии. А именно выбранная профессия будет определять в будущем   финансовое положение, социальный статус и круг общения  на всю жизнь в целом </a:t>
            </a:r>
          </a:p>
          <a:p>
            <a:r>
              <a:rPr lang="ru-RU" dirty="0" smtClean="0"/>
              <a:t>Построение траектории образовательного маршрута     позволяет увидеть  и раскрыть свой потенциал,  наметить примерную карьеру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Алгоритм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056280"/>
            <a:ext cx="4474840" cy="4801720"/>
          </a:xfrm>
        </p:spPr>
        <p:txBody>
          <a:bodyPr/>
          <a:lstStyle/>
          <a:p>
            <a:pPr marL="624078" indent="-51435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1.  </a:t>
            </a:r>
            <a:r>
              <a:rPr lang="ru-RU" b="1" dirty="0" smtClean="0"/>
              <a:t>Изучи свои  интересы и склонности</a:t>
            </a:r>
            <a:r>
              <a:rPr lang="ru-RU" dirty="0" smtClean="0"/>
              <a:t> Методика «Профиль», Г.В. </a:t>
            </a:r>
            <a:r>
              <a:rPr lang="ru-RU" dirty="0" err="1" smtClean="0"/>
              <a:t>Резапкиной</a:t>
            </a:r>
            <a:endParaRPr lang="ru-RU" dirty="0" smtClean="0"/>
          </a:p>
          <a:p>
            <a:pPr marL="624078" indent="-514350">
              <a:buNone/>
            </a:pPr>
            <a:r>
              <a:rPr lang="ru-RU" dirty="0" smtClean="0">
                <a:hlinkClick r:id="rId2"/>
              </a:rPr>
              <a:t>http://profchoice.ru/test/metodika-profil</a:t>
            </a:r>
            <a:endParaRPr lang="ru-RU" dirty="0"/>
          </a:p>
        </p:txBody>
      </p:sp>
      <p:pic>
        <p:nvPicPr>
          <p:cNvPr id="4" name="Рисунок 3" descr="1356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2204864"/>
            <a:ext cx="3168352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8184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Узнай  возможные направления профессиональной деятельности: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 – физика и математика;</a:t>
            </a:r>
          </a:p>
          <a:p>
            <a:pPr>
              <a:buNone/>
            </a:pPr>
            <a:r>
              <a:rPr lang="ru-RU" dirty="0" smtClean="0"/>
              <a:t>2 – химия и биология; </a:t>
            </a:r>
          </a:p>
          <a:p>
            <a:pPr>
              <a:buNone/>
            </a:pPr>
            <a:r>
              <a:rPr lang="ru-RU" dirty="0" smtClean="0"/>
              <a:t>3 – радиотехника и электроника; </a:t>
            </a:r>
          </a:p>
          <a:p>
            <a:pPr>
              <a:buNone/>
            </a:pPr>
            <a:r>
              <a:rPr lang="ru-RU" dirty="0" smtClean="0"/>
              <a:t>4 – механика и конструирование; </a:t>
            </a:r>
          </a:p>
          <a:p>
            <a:pPr>
              <a:buNone/>
            </a:pPr>
            <a:r>
              <a:rPr lang="ru-RU" dirty="0" smtClean="0"/>
              <a:t>5 – география и геология; </a:t>
            </a:r>
          </a:p>
          <a:p>
            <a:pPr>
              <a:buNone/>
            </a:pPr>
            <a:r>
              <a:rPr lang="ru-RU" dirty="0" smtClean="0"/>
              <a:t>6 – литература и искусство; </a:t>
            </a:r>
          </a:p>
          <a:p>
            <a:pPr>
              <a:buNone/>
            </a:pPr>
            <a:r>
              <a:rPr lang="ru-RU" dirty="0" smtClean="0"/>
              <a:t>7 – история и политика; </a:t>
            </a:r>
          </a:p>
          <a:p>
            <a:pPr>
              <a:buNone/>
            </a:pPr>
            <a:r>
              <a:rPr lang="ru-RU" dirty="0" smtClean="0"/>
              <a:t>8 – педагогика и медицина; </a:t>
            </a:r>
          </a:p>
          <a:p>
            <a:pPr>
              <a:buNone/>
            </a:pPr>
            <a:r>
              <a:rPr lang="ru-RU" dirty="0" smtClean="0"/>
              <a:t>9 – предпринимательство и домоводство; </a:t>
            </a:r>
          </a:p>
          <a:p>
            <a:pPr>
              <a:buNone/>
            </a:pPr>
            <a:r>
              <a:rPr lang="ru-RU" dirty="0" smtClean="0"/>
              <a:t>10 – спорт и военное дело.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Алгоритм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4402832" cy="4325112"/>
          </a:xfrm>
        </p:spPr>
        <p:txBody>
          <a:bodyPr/>
          <a:lstStyle/>
          <a:p>
            <a:pPr marL="514350" lvl="0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2. 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Изучи тип личности</a:t>
            </a:r>
          </a:p>
          <a:p>
            <a:pPr marL="514350" lvl="0" indent="-514350"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Методика Д.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Голланда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определению типа личности</a:t>
            </a:r>
          </a:p>
          <a:p>
            <a:pPr marL="514350" lvl="0" indent="-514350">
              <a:buNone/>
            </a:pPr>
            <a:r>
              <a:rPr lang="ru-RU" dirty="0" smtClean="0">
                <a:hlinkClick r:id="rId2"/>
              </a:rPr>
              <a:t>http://profchoice.ru/test/test-gollanda</a:t>
            </a: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JohnHolland_0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2132856"/>
            <a:ext cx="3333750" cy="4048125"/>
          </a:xfrm>
          <a:prstGeom prst="rect">
            <a:avLst/>
          </a:prstGeom>
        </p:spPr>
      </p:pic>
      <p:pic>
        <p:nvPicPr>
          <p:cNvPr id="5" name="Рисунок 4" descr="http://testoteka.narod.ru/lichn/1/ris/24.bmp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27584" y="4869160"/>
            <a:ext cx="3384376" cy="1368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Алгоритм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4474840" cy="460851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3.</a:t>
            </a:r>
            <a:r>
              <a:rPr lang="ru-RU" b="1" dirty="0" smtClean="0"/>
              <a:t> Узнай какого типа профессии тебе подходят</a:t>
            </a:r>
          </a:p>
          <a:p>
            <a:pPr>
              <a:buNone/>
            </a:pPr>
            <a:r>
              <a:rPr lang="ru-RU" dirty="0" smtClean="0"/>
              <a:t>  Методика Е. А. Климовой</a:t>
            </a:r>
          </a:p>
          <a:p>
            <a:pPr>
              <a:buNone/>
            </a:pPr>
            <a:r>
              <a:rPr lang="ru-RU" dirty="0" smtClean="0"/>
              <a:t>« </a:t>
            </a:r>
            <a:r>
              <a:rPr lang="ru-RU" dirty="0" err="1" smtClean="0"/>
              <a:t>Дифференциольно-диагностический</a:t>
            </a:r>
            <a:r>
              <a:rPr lang="ru-RU" dirty="0" smtClean="0"/>
              <a:t> </a:t>
            </a:r>
            <a:r>
              <a:rPr lang="ru-RU" dirty="0" err="1" smtClean="0"/>
              <a:t>опросник</a:t>
            </a:r>
            <a:r>
              <a:rPr lang="ru-RU" dirty="0" smtClean="0"/>
              <a:t> »</a:t>
            </a:r>
          </a:p>
          <a:p>
            <a:pPr>
              <a:buNone/>
            </a:pPr>
            <a:r>
              <a:rPr lang="ru-RU" dirty="0" smtClean="0">
                <a:hlinkClick r:id="rId2"/>
              </a:rPr>
              <a:t>http://profchoice.ru/test/metodika-klimova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klimov2006.jpg"/>
          <p:cNvPicPr>
            <a:picLocks noChangeAspect="1"/>
          </p:cNvPicPr>
          <p:nvPr/>
        </p:nvPicPr>
        <p:blipFill>
          <a:blip r:embed="rId3" cstate="print"/>
          <a:srcRect l="2751" t="18500" r="2751"/>
          <a:stretch>
            <a:fillRect/>
          </a:stretch>
        </p:blipFill>
        <p:spPr>
          <a:xfrm>
            <a:off x="5076056" y="2060848"/>
            <a:ext cx="3600400" cy="4032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>
            <a:normAutofit/>
          </a:bodyPr>
          <a:lstStyle/>
          <a:p>
            <a:r>
              <a:rPr lang="ru-RU" dirty="0" smtClean="0"/>
              <a:t>Методика предназначена для выявления склонности человека к определенным типам профессий. Представляет собой достаточно короткий </a:t>
            </a:r>
            <a:r>
              <a:rPr lang="ru-RU" dirty="0" err="1" smtClean="0"/>
              <a:t>опросник</a:t>
            </a:r>
            <a:r>
              <a:rPr lang="ru-RU" dirty="0" smtClean="0"/>
              <a:t>, по результатам, в соответствии с ключом, выявляется ориентация человека на 5 типов профессий: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человек - природа;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человек - техника;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человек - </a:t>
            </a:r>
            <a:r>
              <a:rPr lang="ru-RU" dirty="0" err="1" smtClean="0"/>
              <a:t>человек</a:t>
            </a:r>
            <a:r>
              <a:rPr lang="ru-RU" dirty="0" smtClean="0"/>
              <a:t>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человек - знаковая техника, знаковый образ;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человек - художественный образ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Алгоритм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4.  </a:t>
            </a:r>
            <a:r>
              <a:rPr lang="ru-RU" b="1" dirty="0" smtClean="0"/>
              <a:t>Изучи свои личностные особенности</a:t>
            </a:r>
          </a:p>
          <a:p>
            <a:pPr lvl="0">
              <a:buNone/>
            </a:pPr>
            <a:r>
              <a:rPr lang="ru-RU" dirty="0" smtClean="0"/>
              <a:t>     Методика «Якоря карьеры» выявляет ценностные ориентации, социальные установки, интересы и социально обусловленные побуждения к деятельности, характерные для определённого человека. </a:t>
            </a:r>
            <a:r>
              <a:rPr lang="ru-RU" dirty="0" smtClean="0">
                <a:hlinkClick r:id="rId2"/>
              </a:rPr>
              <a:t>http://profchoice.ru/test/yakorya-karery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Психо-геометрический</a:t>
            </a:r>
            <a:r>
              <a:rPr lang="ru-RU" dirty="0" smtClean="0"/>
              <a:t> тест экспресс диагностики особенностей личности. </a:t>
            </a:r>
            <a:r>
              <a:rPr lang="ru-RU" dirty="0" smtClean="0">
                <a:hlinkClick r:id="rId3"/>
              </a:rPr>
              <a:t>http://profchoice.ru/test/psixogeometricheskij-test-tipa-lichnosti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     Методика экспресс диагностики характерологических способностей Т.В. </a:t>
            </a:r>
            <a:r>
              <a:rPr lang="ru-RU" dirty="0" err="1" smtClean="0"/>
              <a:t>Матолина</a:t>
            </a:r>
            <a:r>
              <a:rPr lang="ru-RU" dirty="0" smtClean="0"/>
              <a:t>.</a:t>
            </a:r>
            <a:r>
              <a:rPr lang="ru-RU" dirty="0" smtClean="0">
                <a:hlinkClick r:id="rId4"/>
              </a:rPr>
              <a:t> http://profchoice.ru/test/ekspress-diagnostika-matolina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Алгоритм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91264" cy="508518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5. </a:t>
            </a:r>
            <a:r>
              <a:rPr lang="ru-RU" b="1" dirty="0" smtClean="0"/>
              <a:t>Пройди матрицу профессионального выбора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45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812" y="2643182"/>
            <a:ext cx="8442906" cy="39352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</TotalTime>
  <Words>506</Words>
  <Application>Microsoft Office PowerPoint</Application>
  <PresentationFormat>Экран (4:3)</PresentationFormat>
  <Paragraphs>120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Алгоритм образовательного маршрута</vt:lpstr>
      <vt:lpstr>Слайд 2</vt:lpstr>
      <vt:lpstr>Алгоритм</vt:lpstr>
      <vt:lpstr>Слайд 4</vt:lpstr>
      <vt:lpstr>Алгоритм</vt:lpstr>
      <vt:lpstr>Алгоритм</vt:lpstr>
      <vt:lpstr>Слайд 7</vt:lpstr>
      <vt:lpstr>Алгоритм</vt:lpstr>
      <vt:lpstr>Алгоритм</vt:lpstr>
      <vt:lpstr>Выбери учебное заведение</vt:lpstr>
      <vt:lpstr>Слайд 11</vt:lpstr>
      <vt:lpstr>Алгоритм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образовательного маршрута</dc:title>
  <cp:lastModifiedBy>Admin</cp:lastModifiedBy>
  <cp:revision>6</cp:revision>
  <dcterms:modified xsi:type="dcterms:W3CDTF">2019-03-12T01:28:42Z</dcterms:modified>
</cp:coreProperties>
</file>